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4" r:id="rId4"/>
    <p:sldId id="27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2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B169-34A7-8F49-8807-F5AA5D43AA4A}" type="datetimeFigureOut">
              <a:rPr lang="en-US" smtClean="0"/>
              <a:pPr/>
              <a:t>5/8/19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1128-72F3-4644-A84A-D1947B928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B169-34A7-8F49-8807-F5AA5D43AA4A}" type="datetimeFigureOut">
              <a:rPr lang="en-US" smtClean="0"/>
              <a:pPr/>
              <a:t>5/8/19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1128-72F3-4644-A84A-D1947B928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B169-34A7-8F49-8807-F5AA5D43AA4A}" type="datetimeFigureOut">
              <a:rPr lang="en-US" smtClean="0"/>
              <a:pPr/>
              <a:t>5/8/19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1128-72F3-4644-A84A-D1947B928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B169-34A7-8F49-8807-F5AA5D43AA4A}" type="datetimeFigureOut">
              <a:rPr lang="en-US" smtClean="0"/>
              <a:pPr/>
              <a:t>5/8/19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1128-72F3-4644-A84A-D1947B928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B169-34A7-8F49-8807-F5AA5D43AA4A}" type="datetimeFigureOut">
              <a:rPr lang="en-US" smtClean="0"/>
              <a:pPr/>
              <a:t>5/8/19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1128-72F3-4644-A84A-D1947B928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B169-34A7-8F49-8807-F5AA5D43AA4A}" type="datetimeFigureOut">
              <a:rPr lang="en-US" smtClean="0"/>
              <a:pPr/>
              <a:t>5/8/19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1128-72F3-4644-A84A-D1947B928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B169-34A7-8F49-8807-F5AA5D43AA4A}" type="datetimeFigureOut">
              <a:rPr lang="en-US" smtClean="0"/>
              <a:pPr/>
              <a:t>5/8/19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1128-72F3-4644-A84A-D1947B928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B169-34A7-8F49-8807-F5AA5D43AA4A}" type="datetimeFigureOut">
              <a:rPr lang="en-US" smtClean="0"/>
              <a:pPr/>
              <a:t>5/8/19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1128-72F3-4644-A84A-D1947B928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B169-34A7-8F49-8807-F5AA5D43AA4A}" type="datetimeFigureOut">
              <a:rPr lang="en-US" smtClean="0"/>
              <a:pPr/>
              <a:t>5/8/19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1128-72F3-4644-A84A-D1947B928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B169-34A7-8F49-8807-F5AA5D43AA4A}" type="datetimeFigureOut">
              <a:rPr lang="en-US" smtClean="0"/>
              <a:pPr/>
              <a:t>5/8/19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1128-72F3-4644-A84A-D1947B928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B169-34A7-8F49-8807-F5AA5D43AA4A}" type="datetimeFigureOut">
              <a:rPr lang="en-US" smtClean="0"/>
              <a:pPr/>
              <a:t>5/8/19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1128-72F3-4644-A84A-D1947B928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FB169-34A7-8F49-8807-F5AA5D43AA4A}" type="datetimeFigureOut">
              <a:rPr lang="en-US" smtClean="0"/>
              <a:pPr/>
              <a:t>5/8/19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1128-72F3-4644-A84A-D1947B928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Latin and Caribbean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0253F"/>
                </a:solidFill>
              </a:rPr>
              <a:t>Jack </a:t>
            </a:r>
            <a:r>
              <a:rPr lang="en-US" dirty="0" err="1" smtClean="0">
                <a:solidFill>
                  <a:srgbClr val="10253F"/>
                </a:solidFill>
              </a:rPr>
              <a:t>ballard</a:t>
            </a:r>
            <a:r>
              <a:rPr lang="en-US" dirty="0" smtClean="0">
                <a:solidFill>
                  <a:srgbClr val="10253F"/>
                </a:solidFill>
              </a:rPr>
              <a:t>, </a:t>
            </a:r>
            <a:r>
              <a:rPr lang="en-US" dirty="0" err="1" smtClean="0">
                <a:solidFill>
                  <a:srgbClr val="10253F"/>
                </a:solidFill>
              </a:rPr>
              <a:t>jr</a:t>
            </a:r>
            <a:r>
              <a:rPr lang="en-US" dirty="0" smtClean="0">
                <a:solidFill>
                  <a:srgbClr val="10253F"/>
                </a:solidFill>
              </a:rPr>
              <a:t>. </a:t>
            </a:r>
            <a:r>
              <a:rPr lang="en-US" dirty="0" err="1" smtClean="0">
                <a:solidFill>
                  <a:srgbClr val="10253F"/>
                </a:solidFill>
              </a:rPr>
              <a:t>phd</a:t>
            </a:r>
            <a:endParaRPr lang="en-US" dirty="0" smtClean="0">
              <a:solidFill>
                <a:srgbClr val="10253F"/>
              </a:solidFill>
            </a:endParaRPr>
          </a:p>
          <a:p>
            <a:r>
              <a:rPr lang="en-US" dirty="0" smtClean="0">
                <a:solidFill>
                  <a:srgbClr val="10253F"/>
                </a:solidFill>
              </a:rPr>
              <a:t>Malone university</a:t>
            </a:r>
            <a:endParaRPr lang="en-US" dirty="0">
              <a:solidFill>
                <a:srgbClr val="10253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Reggae and Calypso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Instrumentation:</a:t>
            </a:r>
          </a:p>
          <a:p>
            <a:pPr lvl="1"/>
            <a:r>
              <a:rPr lang="en-US" dirty="0" smtClean="0"/>
              <a:t>Steel Drums</a:t>
            </a:r>
          </a:p>
          <a:p>
            <a:pPr lvl="1"/>
            <a:r>
              <a:rPr lang="en-US" dirty="0" smtClean="0"/>
              <a:t>Mallets</a:t>
            </a:r>
          </a:p>
          <a:p>
            <a:pPr lvl="1"/>
            <a:r>
              <a:rPr lang="en-US" dirty="0" smtClean="0"/>
              <a:t>Non-pitched percussion</a:t>
            </a:r>
          </a:p>
          <a:p>
            <a:pPr lvl="1"/>
            <a:r>
              <a:rPr lang="en-US" dirty="0" smtClean="0"/>
              <a:t>Guitar</a:t>
            </a:r>
          </a:p>
          <a:p>
            <a:r>
              <a:rPr lang="en-US" dirty="0" smtClean="0"/>
              <a:t>Tends toward diatonic chords, especially these patterns:</a:t>
            </a:r>
          </a:p>
          <a:p>
            <a:pPr lvl="1"/>
            <a:r>
              <a:rPr lang="en-US" dirty="0" smtClean="0"/>
              <a:t>I, IV, V</a:t>
            </a:r>
          </a:p>
          <a:p>
            <a:pPr lvl="1"/>
            <a:r>
              <a:rPr lang="en-US" dirty="0" smtClean="0"/>
              <a:t>I, ii or I, ii, V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 and Bass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Bass lines are very melodic</a:t>
            </a:r>
          </a:p>
          <a:p>
            <a:pPr lvl="1"/>
            <a:r>
              <a:rPr lang="en-US" dirty="0" smtClean="0"/>
              <a:t>Tend toward a triadic pattern, often 3-5 beginning on the </a:t>
            </a:r>
            <a:r>
              <a:rPr lang="en-US" dirty="0" err="1" smtClean="0"/>
              <a:t>offbeats</a:t>
            </a:r>
            <a:r>
              <a:rPr lang="en-US" dirty="0" smtClean="0"/>
              <a:t> (2 in a 2/2 meter, 3 in a 4/4 meter)</a:t>
            </a:r>
          </a:p>
          <a:p>
            <a:r>
              <a:rPr lang="en-US" dirty="0" smtClean="0"/>
              <a:t>Dance groove tends (as with samba and others) toward emphasizing a backbeat on 3 and 4, propelling the rhythm to the downbeat of the next bar</a:t>
            </a:r>
          </a:p>
          <a:p>
            <a:r>
              <a:rPr lang="en-US" dirty="0" smtClean="0"/>
              <a:t>Guitar usually plays offbeat hits, </a:t>
            </a:r>
          </a:p>
          <a:p>
            <a:pPr lvl="1"/>
            <a:r>
              <a:rPr lang="en-US" dirty="0" smtClean="0"/>
              <a:t>not off the bass, but independently of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Calypso is more of a folk version of the Caribbean style</a:t>
            </a:r>
          </a:p>
          <a:p>
            <a:pPr lvl="1"/>
            <a:r>
              <a:rPr lang="en-US" dirty="0" smtClean="0"/>
              <a:t>Tends to be simpler in instrumentation and rhythmic complexity</a:t>
            </a:r>
          </a:p>
          <a:p>
            <a:pPr lvl="1"/>
            <a:r>
              <a:rPr lang="en-US" dirty="0" smtClean="0"/>
              <a:t>Harmonic progression is usually limited to I-ii pattern</a:t>
            </a:r>
          </a:p>
          <a:p>
            <a:r>
              <a:rPr lang="en-US" dirty="0" smtClean="0"/>
              <a:t>Reggae is urban and protest-based</a:t>
            </a:r>
          </a:p>
          <a:p>
            <a:pPr lvl="1"/>
            <a:r>
              <a:rPr lang="en-US" dirty="0" err="1" smtClean="0"/>
              <a:t>Ska</a:t>
            </a:r>
            <a:r>
              <a:rPr lang="en-US" dirty="0" smtClean="0"/>
              <a:t> is a sub-variety of Reggae</a:t>
            </a:r>
          </a:p>
          <a:p>
            <a:pPr lvl="1"/>
            <a:r>
              <a:rPr lang="en-US" dirty="0" smtClean="0"/>
              <a:t>Tends to be played by full, rock or pop, bands</a:t>
            </a:r>
          </a:p>
          <a:p>
            <a:pPr lvl="1"/>
            <a:r>
              <a:rPr lang="en-US" dirty="0" smtClean="0"/>
              <a:t>Chord progression can vary widely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400" dirty="0" smtClean="0"/>
              <a:t>©2010 by </a:t>
            </a:r>
            <a:r>
              <a:rPr lang="en-US" sz="1400" dirty="0" err="1" smtClean="0"/>
              <a:t>kiwibird</a:t>
            </a:r>
            <a:r>
              <a:rPr lang="en-US" sz="1400" dirty="0" smtClean="0"/>
              <a:t> creative services. All rights reserved.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“Latin” America:</a:t>
            </a:r>
          </a:p>
          <a:p>
            <a:pPr lvl="1"/>
            <a:r>
              <a:rPr lang="en-US" dirty="0" err="1" smtClean="0"/>
              <a:t>Brasilian</a:t>
            </a:r>
            <a:r>
              <a:rPr lang="en-US" dirty="0" smtClean="0"/>
              <a:t> and South American</a:t>
            </a:r>
          </a:p>
          <a:p>
            <a:pPr lvl="1"/>
            <a:r>
              <a:rPr lang="en-US" dirty="0" smtClean="0"/>
              <a:t>Mexico</a:t>
            </a:r>
          </a:p>
          <a:p>
            <a:pPr lvl="2"/>
            <a:r>
              <a:rPr lang="en-US" dirty="0" smtClean="0"/>
              <a:t>Mostly “Latin” music is associated with southern Mexico and Central America</a:t>
            </a:r>
          </a:p>
          <a:p>
            <a:pPr lvl="2"/>
            <a:r>
              <a:rPr lang="en-US" i="1" dirty="0" smtClean="0"/>
              <a:t>Northern</a:t>
            </a:r>
            <a:r>
              <a:rPr lang="en-US" dirty="0" smtClean="0"/>
              <a:t> Mexican music has more in common with American Western and country folk due to a common heritage</a:t>
            </a:r>
          </a:p>
          <a:p>
            <a:pPr lvl="1"/>
            <a:r>
              <a:rPr lang="en-US" dirty="0" smtClean="0"/>
              <a:t>Afro-Cuban</a:t>
            </a:r>
          </a:p>
          <a:p>
            <a:pPr lvl="1"/>
            <a:r>
              <a:rPr lang="en-US" dirty="0" smtClean="0"/>
              <a:t>Caribbean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Rhythm</a:t>
            </a:r>
          </a:p>
          <a:p>
            <a:r>
              <a:rPr lang="en-US" dirty="0" smtClean="0"/>
              <a:t>Rhythm</a:t>
            </a:r>
          </a:p>
          <a:p>
            <a:r>
              <a:rPr lang="en-US" dirty="0" smtClean="0"/>
              <a:t>Rhythm!</a:t>
            </a:r>
          </a:p>
          <a:p>
            <a:r>
              <a:rPr lang="en-US" dirty="0" smtClean="0"/>
              <a:t>Modal approaches harmonically</a:t>
            </a:r>
          </a:p>
          <a:p>
            <a:r>
              <a:rPr lang="en-US" dirty="0" smtClean="0"/>
              <a:t>Pentatonic scales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600" b="1" dirty="0" smtClean="0"/>
              <a:t>Dance Grooves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Samba</a:t>
            </a:r>
          </a:p>
          <a:p>
            <a:pPr lvl="1"/>
            <a:r>
              <a:rPr lang="en-US" dirty="0" smtClean="0"/>
              <a:t>Mambo</a:t>
            </a:r>
          </a:p>
          <a:p>
            <a:pPr lvl="1"/>
            <a:r>
              <a:rPr lang="en-US" dirty="0" smtClean="0"/>
              <a:t>Tango</a:t>
            </a:r>
          </a:p>
          <a:p>
            <a:pPr lvl="1"/>
            <a:r>
              <a:rPr lang="en-US" dirty="0" smtClean="0"/>
              <a:t>Rumba</a:t>
            </a:r>
          </a:p>
          <a:p>
            <a:pPr lvl="1"/>
            <a:r>
              <a:rPr lang="en-US" dirty="0" err="1" smtClean="0"/>
              <a:t>Bossa</a:t>
            </a:r>
            <a:r>
              <a:rPr lang="en-US" dirty="0" smtClean="0"/>
              <a:t> Nova</a:t>
            </a:r>
          </a:p>
          <a:p>
            <a:pPr lvl="1"/>
            <a:r>
              <a:rPr lang="en-US" dirty="0" smtClean="0"/>
              <a:t>Salsa (a “pop” or rock version of samba)</a:t>
            </a:r>
          </a:p>
          <a:p>
            <a:pPr lvl="1"/>
            <a:r>
              <a:rPr lang="en-US" dirty="0" smtClean="0"/>
              <a:t>Others</a:t>
            </a:r>
          </a:p>
          <a:p>
            <a:r>
              <a:rPr lang="en-US" dirty="0" smtClean="0"/>
              <a:t>In “two,” generally </a:t>
            </a:r>
          </a:p>
          <a:p>
            <a:r>
              <a:rPr lang="en-US" dirty="0" smtClean="0"/>
              <a:t>May have two- or four- bar </a:t>
            </a:r>
            <a:r>
              <a:rPr lang="en-US" dirty="0" err="1" smtClean="0"/>
              <a:t>ostinati</a:t>
            </a:r>
            <a:r>
              <a:rPr lang="en-US" dirty="0" smtClean="0"/>
              <a:t> and/or cycles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Guitar</a:t>
            </a:r>
          </a:p>
          <a:p>
            <a:r>
              <a:rPr lang="en-US" dirty="0" smtClean="0"/>
              <a:t>Trumpet</a:t>
            </a:r>
          </a:p>
          <a:p>
            <a:pPr lvl="1"/>
            <a:r>
              <a:rPr lang="en-US" dirty="0" smtClean="0"/>
              <a:t>Mariachi – Trumpets in 3rds/sixths</a:t>
            </a:r>
          </a:p>
          <a:p>
            <a:r>
              <a:rPr lang="en-US" dirty="0" smtClean="0"/>
              <a:t>Flute/piccolo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Shakers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Cabasa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The </a:t>
            </a:r>
            <a:r>
              <a:rPr lang="en-US" b="1" dirty="0" err="1" smtClean="0"/>
              <a:t>Guíro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Claves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Jawbone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Cowbell</a:t>
            </a:r>
          </a:p>
          <a:p>
            <a:r>
              <a:rPr lang="en-US" b="1" dirty="0" err="1" smtClean="0"/>
              <a:t>Agogo</a:t>
            </a:r>
            <a:r>
              <a:rPr lang="en-US" b="1" dirty="0" smtClean="0"/>
              <a:t> </a:t>
            </a:r>
            <a:r>
              <a:rPr lang="en-US" b="1" dirty="0"/>
              <a:t>Bells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b="1" dirty="0" smtClean="0"/>
              <a:t>Triangle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Congas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Bongos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Timbales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 </a:t>
            </a:r>
            <a:r>
              <a:rPr lang="en-US" b="1" dirty="0"/>
              <a:t>Tom-toms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Marimba</a:t>
            </a:r>
          </a:p>
          <a:p>
            <a:r>
              <a:rPr lang="en-US" dirty="0" smtClean="0"/>
              <a:t>Steel Drums</a:t>
            </a:r>
          </a:p>
          <a:p>
            <a:r>
              <a:rPr lang="en-US" dirty="0" smtClean="0"/>
              <a:t>Vibes</a:t>
            </a:r>
            <a:r>
              <a:rPr lang="en-US" smtClean="0"/>
              <a:t>/Xylophone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Mariachi</a:t>
            </a:r>
          </a:p>
          <a:p>
            <a:pPr lvl="1"/>
            <a:r>
              <a:rPr lang="en-US" dirty="0" smtClean="0"/>
              <a:t>Trumpet or violin duo in thirds</a:t>
            </a:r>
          </a:p>
          <a:p>
            <a:pPr lvl="1"/>
            <a:r>
              <a:rPr lang="en-US" dirty="0" smtClean="0"/>
              <a:t>Acoustic bass guitar or </a:t>
            </a:r>
            <a:r>
              <a:rPr lang="en-US" i="1" dirty="0" err="1" smtClean="0"/>
              <a:t>guitarrón</a:t>
            </a:r>
            <a:endParaRPr lang="en-US" i="1" dirty="0" smtClean="0"/>
          </a:p>
          <a:p>
            <a:pPr lvl="1"/>
            <a:r>
              <a:rPr lang="en-US" i="1" dirty="0" err="1" smtClean="0"/>
              <a:t>Vihuela</a:t>
            </a:r>
            <a:r>
              <a:rPr lang="en-US" i="1" dirty="0" smtClean="0"/>
              <a:t> </a:t>
            </a:r>
            <a:r>
              <a:rPr lang="en-US" dirty="0" smtClean="0"/>
              <a:t>(a five-string, high pitched guitar, </a:t>
            </a:r>
          </a:p>
          <a:p>
            <a:pPr lvl="1"/>
            <a:r>
              <a:rPr lang="en-US" dirty="0" smtClean="0"/>
              <a:t>“ordinary” guitar </a:t>
            </a:r>
          </a:p>
          <a:p>
            <a:pPr lvl="1"/>
            <a:r>
              <a:rPr lang="en-US" dirty="0" smtClean="0"/>
              <a:t>Vocal	</a:t>
            </a:r>
          </a:p>
          <a:p>
            <a:r>
              <a:rPr lang="en-US" dirty="0" smtClean="0"/>
              <a:t>Musically resembles elements of Western and American country or folk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369</Words>
  <Application>Microsoft Macintosh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Latin and Caribbean</vt:lpstr>
      <vt:lpstr>Geography</vt:lpstr>
      <vt:lpstr>Common Elements</vt:lpstr>
      <vt:lpstr>Dance Grooves </vt:lpstr>
      <vt:lpstr>Instrumentation</vt:lpstr>
      <vt:lpstr>Percussion</vt:lpstr>
      <vt:lpstr>Drums </vt:lpstr>
      <vt:lpstr>Mallets</vt:lpstr>
      <vt:lpstr>Variations </vt:lpstr>
      <vt:lpstr>Reggae and Calypso</vt:lpstr>
      <vt:lpstr>Rhythm and Bass</vt:lpstr>
      <vt:lpstr>Differences</vt:lpstr>
      <vt:lpstr>PowerPoint Presentation</vt:lpstr>
    </vt:vector>
  </TitlesOfParts>
  <Company>Malone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and Caribbean</dc:title>
  <dc:creator>Ballard, Jack</dc:creator>
  <cp:lastModifiedBy>Jack Ballard</cp:lastModifiedBy>
  <cp:revision>12</cp:revision>
  <dcterms:created xsi:type="dcterms:W3CDTF">2010-04-13T21:13:40Z</dcterms:created>
  <dcterms:modified xsi:type="dcterms:W3CDTF">2019-05-08T16:32:41Z</dcterms:modified>
</cp:coreProperties>
</file>